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77" y="4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pc.edu/academics-degrees/related-offices/library/" TargetMode="External"/><Relationship Id="rId2" Type="http://schemas.openxmlformats.org/officeDocument/2006/relationships/hyperlink" Target="https://www.bp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jshaffett@bpc.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ckirk@bpc.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647C-6E9B-4557-BA02-B2801C58DBA6}"/>
              </a:ext>
            </a:extLst>
          </p:cNvPr>
          <p:cNvSpPr>
            <a:spLocks noGrp="1"/>
          </p:cNvSpPr>
          <p:nvPr>
            <p:ph type="ctrTitle"/>
          </p:nvPr>
        </p:nvSpPr>
        <p:spPr/>
        <p:txBody>
          <a:bodyPr/>
          <a:lstStyle/>
          <a:p>
            <a:r>
              <a:rPr lang="en-US" dirty="0"/>
              <a:t>Introduction to Graduate Research</a:t>
            </a:r>
          </a:p>
        </p:txBody>
      </p:sp>
      <p:sp>
        <p:nvSpPr>
          <p:cNvPr id="3" name="Subtitle 2">
            <a:extLst>
              <a:ext uri="{FF2B5EF4-FFF2-40B4-BE49-F238E27FC236}">
                <a16:creationId xmlns:a16="http://schemas.microsoft.com/office/drawing/2014/main" id="{F966A8DC-BC3C-4AD8-9FA1-1BD5711D82F7}"/>
              </a:ext>
            </a:extLst>
          </p:cNvPr>
          <p:cNvSpPr>
            <a:spLocks noGrp="1"/>
          </p:cNvSpPr>
          <p:nvPr>
            <p:ph type="subTitle" idx="1"/>
          </p:nvPr>
        </p:nvSpPr>
        <p:spPr/>
        <p:txBody>
          <a:bodyPr>
            <a:normAutofit/>
          </a:bodyPr>
          <a:lstStyle/>
          <a:p>
            <a:r>
              <a:rPr lang="en-US"/>
              <a:t>Part 1</a:t>
            </a:r>
            <a:endParaRPr lang="en-US" dirty="0"/>
          </a:p>
        </p:txBody>
      </p:sp>
    </p:spTree>
    <p:extLst>
      <p:ext uri="{BB962C8B-B14F-4D97-AF65-F5344CB8AC3E}">
        <p14:creationId xmlns:p14="http://schemas.microsoft.com/office/powerpoint/2010/main" val="69884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4A53-1BF6-4417-8026-2475409F6CFC}"/>
              </a:ext>
            </a:extLst>
          </p:cNvPr>
          <p:cNvSpPr>
            <a:spLocks noGrp="1"/>
          </p:cNvSpPr>
          <p:nvPr>
            <p:ph type="title"/>
          </p:nvPr>
        </p:nvSpPr>
        <p:spPr/>
        <p:txBody>
          <a:bodyPr/>
          <a:lstStyle/>
          <a:p>
            <a:r>
              <a:rPr lang="en-US" dirty="0"/>
              <a:t>How to Use the Galileo Page</a:t>
            </a:r>
          </a:p>
        </p:txBody>
      </p:sp>
      <p:pic>
        <p:nvPicPr>
          <p:cNvPr id="4" name="Content Placeholder 3">
            <a:extLst>
              <a:ext uri="{FF2B5EF4-FFF2-40B4-BE49-F238E27FC236}">
                <a16:creationId xmlns:a16="http://schemas.microsoft.com/office/drawing/2014/main" id="{3001133C-D626-4D3B-BA05-292D57AA8E0D}"/>
              </a:ext>
            </a:extLst>
          </p:cNvPr>
          <p:cNvPicPr>
            <a:picLocks noGrp="1" noChangeAspect="1"/>
          </p:cNvPicPr>
          <p:nvPr>
            <p:ph idx="1"/>
          </p:nvPr>
        </p:nvPicPr>
        <p:blipFill>
          <a:blip r:embed="rId2"/>
          <a:stretch>
            <a:fillRect/>
          </a:stretch>
        </p:blipFill>
        <p:spPr>
          <a:xfrm>
            <a:off x="1295400" y="2654942"/>
            <a:ext cx="9601200" cy="3122916"/>
          </a:xfrm>
          <a:prstGeom prst="rect">
            <a:avLst/>
          </a:prstGeom>
        </p:spPr>
      </p:pic>
    </p:spTree>
    <p:extLst>
      <p:ext uri="{BB962C8B-B14F-4D97-AF65-F5344CB8AC3E}">
        <p14:creationId xmlns:p14="http://schemas.microsoft.com/office/powerpoint/2010/main" val="356701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8422-9D2A-4DAD-BA4E-B2C4CD428F6F}"/>
              </a:ext>
            </a:extLst>
          </p:cNvPr>
          <p:cNvSpPr>
            <a:spLocks noGrp="1"/>
          </p:cNvSpPr>
          <p:nvPr>
            <p:ph type="title"/>
          </p:nvPr>
        </p:nvSpPr>
        <p:spPr/>
        <p:txBody>
          <a:bodyPr/>
          <a:lstStyle/>
          <a:p>
            <a:r>
              <a:rPr lang="en-US" dirty="0"/>
              <a:t>How to Use Galileo-Page 2</a:t>
            </a:r>
          </a:p>
        </p:txBody>
      </p:sp>
      <p:pic>
        <p:nvPicPr>
          <p:cNvPr id="4" name="Content Placeholder 3">
            <a:extLst>
              <a:ext uri="{FF2B5EF4-FFF2-40B4-BE49-F238E27FC236}">
                <a16:creationId xmlns:a16="http://schemas.microsoft.com/office/drawing/2014/main" id="{96EDCE48-F1F1-494B-B638-A8159C62E234}"/>
              </a:ext>
            </a:extLst>
          </p:cNvPr>
          <p:cNvPicPr>
            <a:picLocks noGrp="1" noChangeAspect="1"/>
          </p:cNvPicPr>
          <p:nvPr>
            <p:ph idx="1"/>
          </p:nvPr>
        </p:nvPicPr>
        <p:blipFill>
          <a:blip r:embed="rId2"/>
          <a:stretch>
            <a:fillRect/>
          </a:stretch>
        </p:blipFill>
        <p:spPr>
          <a:xfrm>
            <a:off x="2047464" y="2557463"/>
            <a:ext cx="8097071" cy="3317875"/>
          </a:xfrm>
          <a:prstGeom prst="rect">
            <a:avLst/>
          </a:prstGeom>
        </p:spPr>
      </p:pic>
    </p:spTree>
    <p:extLst>
      <p:ext uri="{BB962C8B-B14F-4D97-AF65-F5344CB8AC3E}">
        <p14:creationId xmlns:p14="http://schemas.microsoft.com/office/powerpoint/2010/main" val="280430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A2AF-7BE4-49BA-8E6B-B513305FDB24}"/>
              </a:ext>
            </a:extLst>
          </p:cNvPr>
          <p:cNvSpPr>
            <a:spLocks noGrp="1"/>
          </p:cNvSpPr>
          <p:nvPr>
            <p:ph type="title"/>
          </p:nvPr>
        </p:nvSpPr>
        <p:spPr/>
        <p:txBody>
          <a:bodyPr/>
          <a:lstStyle/>
          <a:p>
            <a:r>
              <a:rPr lang="en-US" dirty="0"/>
              <a:t>How to Use Galileo Page 3</a:t>
            </a:r>
          </a:p>
        </p:txBody>
      </p:sp>
      <p:pic>
        <p:nvPicPr>
          <p:cNvPr id="4" name="Content Placeholder 3">
            <a:extLst>
              <a:ext uri="{FF2B5EF4-FFF2-40B4-BE49-F238E27FC236}">
                <a16:creationId xmlns:a16="http://schemas.microsoft.com/office/drawing/2014/main" id="{5060AD3C-CC5D-49A3-92DF-706F9F31FFEB}"/>
              </a:ext>
            </a:extLst>
          </p:cNvPr>
          <p:cNvPicPr>
            <a:picLocks noGrp="1" noChangeAspect="1"/>
          </p:cNvPicPr>
          <p:nvPr>
            <p:ph idx="1"/>
          </p:nvPr>
        </p:nvPicPr>
        <p:blipFill>
          <a:blip r:embed="rId2"/>
          <a:stretch>
            <a:fillRect/>
          </a:stretch>
        </p:blipFill>
        <p:spPr>
          <a:xfrm>
            <a:off x="2058554" y="2557463"/>
            <a:ext cx="8074891" cy="3317875"/>
          </a:xfrm>
          <a:prstGeom prst="rect">
            <a:avLst/>
          </a:prstGeom>
        </p:spPr>
      </p:pic>
    </p:spTree>
    <p:extLst>
      <p:ext uri="{BB962C8B-B14F-4D97-AF65-F5344CB8AC3E}">
        <p14:creationId xmlns:p14="http://schemas.microsoft.com/office/powerpoint/2010/main" val="425469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3C57-A04B-43EB-AF2F-3D3032666290}"/>
              </a:ext>
            </a:extLst>
          </p:cNvPr>
          <p:cNvSpPr>
            <a:spLocks noGrp="1"/>
          </p:cNvSpPr>
          <p:nvPr>
            <p:ph type="title"/>
          </p:nvPr>
        </p:nvSpPr>
        <p:spPr/>
        <p:txBody>
          <a:bodyPr/>
          <a:lstStyle/>
          <a:p>
            <a:r>
              <a:rPr lang="en-US" dirty="0"/>
              <a:t>How to Use Galileo- Page 4</a:t>
            </a:r>
          </a:p>
        </p:txBody>
      </p:sp>
      <p:pic>
        <p:nvPicPr>
          <p:cNvPr id="4" name="Content Placeholder 3">
            <a:extLst>
              <a:ext uri="{FF2B5EF4-FFF2-40B4-BE49-F238E27FC236}">
                <a16:creationId xmlns:a16="http://schemas.microsoft.com/office/drawing/2014/main" id="{6A8A1D9E-5C24-45F0-9693-5C18709D2028}"/>
              </a:ext>
            </a:extLst>
          </p:cNvPr>
          <p:cNvPicPr>
            <a:picLocks noGrp="1" noChangeAspect="1"/>
          </p:cNvPicPr>
          <p:nvPr>
            <p:ph idx="1"/>
          </p:nvPr>
        </p:nvPicPr>
        <p:blipFill>
          <a:blip r:embed="rId2"/>
          <a:stretch>
            <a:fillRect/>
          </a:stretch>
        </p:blipFill>
        <p:spPr>
          <a:xfrm>
            <a:off x="1898032" y="2557463"/>
            <a:ext cx="8395936" cy="3317875"/>
          </a:xfrm>
          <a:prstGeom prst="rect">
            <a:avLst/>
          </a:prstGeom>
        </p:spPr>
      </p:pic>
    </p:spTree>
    <p:extLst>
      <p:ext uri="{BB962C8B-B14F-4D97-AF65-F5344CB8AC3E}">
        <p14:creationId xmlns:p14="http://schemas.microsoft.com/office/powerpoint/2010/main" val="213326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A-E61D-427C-9632-C37E636AF10B}"/>
              </a:ext>
            </a:extLst>
          </p:cNvPr>
          <p:cNvSpPr>
            <a:spLocks noGrp="1"/>
          </p:cNvSpPr>
          <p:nvPr>
            <p:ph type="title"/>
          </p:nvPr>
        </p:nvSpPr>
        <p:spPr/>
        <p:txBody>
          <a:bodyPr/>
          <a:lstStyle/>
          <a:p>
            <a:r>
              <a:rPr lang="en-US" dirty="0"/>
              <a:t>Intro to Galileo-Page 5</a:t>
            </a:r>
          </a:p>
        </p:txBody>
      </p:sp>
      <p:pic>
        <p:nvPicPr>
          <p:cNvPr id="4" name="Content Placeholder 3">
            <a:extLst>
              <a:ext uri="{FF2B5EF4-FFF2-40B4-BE49-F238E27FC236}">
                <a16:creationId xmlns:a16="http://schemas.microsoft.com/office/drawing/2014/main" id="{AC630028-DD0C-4FED-A4A6-122A0F04DB26}"/>
              </a:ext>
            </a:extLst>
          </p:cNvPr>
          <p:cNvPicPr>
            <a:picLocks noGrp="1" noChangeAspect="1"/>
          </p:cNvPicPr>
          <p:nvPr>
            <p:ph idx="1"/>
          </p:nvPr>
        </p:nvPicPr>
        <p:blipFill>
          <a:blip r:embed="rId2"/>
          <a:stretch>
            <a:fillRect/>
          </a:stretch>
        </p:blipFill>
        <p:spPr>
          <a:xfrm>
            <a:off x="2738873" y="2557463"/>
            <a:ext cx="6714254" cy="3317875"/>
          </a:xfrm>
          <a:prstGeom prst="rect">
            <a:avLst/>
          </a:prstGeom>
        </p:spPr>
      </p:pic>
    </p:spTree>
    <p:extLst>
      <p:ext uri="{BB962C8B-B14F-4D97-AF65-F5344CB8AC3E}">
        <p14:creationId xmlns:p14="http://schemas.microsoft.com/office/powerpoint/2010/main" val="144194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A878-DFEC-47A0-89C3-1DB798D944F3}"/>
              </a:ext>
            </a:extLst>
          </p:cNvPr>
          <p:cNvSpPr>
            <a:spLocks noGrp="1"/>
          </p:cNvSpPr>
          <p:nvPr>
            <p:ph type="title"/>
          </p:nvPr>
        </p:nvSpPr>
        <p:spPr/>
        <p:txBody>
          <a:bodyPr/>
          <a:lstStyle/>
          <a:p>
            <a:r>
              <a:rPr lang="en-US" dirty="0"/>
              <a:t>Intro to Galileo- Page 6</a:t>
            </a:r>
          </a:p>
        </p:txBody>
      </p:sp>
      <p:pic>
        <p:nvPicPr>
          <p:cNvPr id="4" name="Content Placeholder 3">
            <a:extLst>
              <a:ext uri="{FF2B5EF4-FFF2-40B4-BE49-F238E27FC236}">
                <a16:creationId xmlns:a16="http://schemas.microsoft.com/office/drawing/2014/main" id="{2A2E8A79-981D-4D62-8D75-FF3AEB2D1B73}"/>
              </a:ext>
            </a:extLst>
          </p:cNvPr>
          <p:cNvPicPr>
            <a:picLocks noGrp="1" noChangeAspect="1"/>
          </p:cNvPicPr>
          <p:nvPr>
            <p:ph idx="1"/>
          </p:nvPr>
        </p:nvPicPr>
        <p:blipFill>
          <a:blip r:embed="rId2"/>
          <a:stretch>
            <a:fillRect/>
          </a:stretch>
        </p:blipFill>
        <p:spPr>
          <a:xfrm>
            <a:off x="3893700" y="2557463"/>
            <a:ext cx="4404599" cy="3317875"/>
          </a:xfrm>
          <a:prstGeom prst="rect">
            <a:avLst/>
          </a:prstGeom>
        </p:spPr>
      </p:pic>
    </p:spTree>
    <p:extLst>
      <p:ext uri="{BB962C8B-B14F-4D97-AF65-F5344CB8AC3E}">
        <p14:creationId xmlns:p14="http://schemas.microsoft.com/office/powerpoint/2010/main" val="3170120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C743-A99E-41E4-863A-B1F67BF4F1E5}"/>
              </a:ext>
            </a:extLst>
          </p:cNvPr>
          <p:cNvSpPr>
            <a:spLocks noGrp="1"/>
          </p:cNvSpPr>
          <p:nvPr>
            <p:ph type="title"/>
          </p:nvPr>
        </p:nvSpPr>
        <p:spPr/>
        <p:txBody>
          <a:bodyPr/>
          <a:lstStyle/>
          <a:p>
            <a:r>
              <a:rPr lang="en-US" dirty="0"/>
              <a:t>Intro to Galileo Page- 7</a:t>
            </a:r>
          </a:p>
        </p:txBody>
      </p:sp>
      <p:pic>
        <p:nvPicPr>
          <p:cNvPr id="4" name="Content Placeholder 3">
            <a:extLst>
              <a:ext uri="{FF2B5EF4-FFF2-40B4-BE49-F238E27FC236}">
                <a16:creationId xmlns:a16="http://schemas.microsoft.com/office/drawing/2014/main" id="{26D9D976-116D-4334-803E-F40D1ACC227A}"/>
              </a:ext>
            </a:extLst>
          </p:cNvPr>
          <p:cNvPicPr>
            <a:picLocks noGrp="1" noChangeAspect="1"/>
          </p:cNvPicPr>
          <p:nvPr>
            <p:ph idx="1"/>
          </p:nvPr>
        </p:nvPicPr>
        <p:blipFill>
          <a:blip r:embed="rId2"/>
          <a:stretch>
            <a:fillRect/>
          </a:stretch>
        </p:blipFill>
        <p:spPr>
          <a:xfrm>
            <a:off x="3789977" y="2557463"/>
            <a:ext cx="4612045" cy="3317875"/>
          </a:xfrm>
          <a:prstGeom prst="rect">
            <a:avLst/>
          </a:prstGeom>
        </p:spPr>
      </p:pic>
    </p:spTree>
    <p:extLst>
      <p:ext uri="{BB962C8B-B14F-4D97-AF65-F5344CB8AC3E}">
        <p14:creationId xmlns:p14="http://schemas.microsoft.com/office/powerpoint/2010/main" val="1876846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2898-F1CF-4D0B-BFAD-23A59A27CB47}"/>
              </a:ext>
            </a:extLst>
          </p:cNvPr>
          <p:cNvSpPr>
            <a:spLocks noGrp="1"/>
          </p:cNvSpPr>
          <p:nvPr>
            <p:ph type="title"/>
          </p:nvPr>
        </p:nvSpPr>
        <p:spPr/>
        <p:txBody>
          <a:bodyPr/>
          <a:lstStyle/>
          <a:p>
            <a:r>
              <a:rPr lang="en-US" dirty="0"/>
              <a:t>Intro to Galileo Page 8</a:t>
            </a:r>
          </a:p>
        </p:txBody>
      </p:sp>
      <p:pic>
        <p:nvPicPr>
          <p:cNvPr id="4" name="Content Placeholder 3">
            <a:extLst>
              <a:ext uri="{FF2B5EF4-FFF2-40B4-BE49-F238E27FC236}">
                <a16:creationId xmlns:a16="http://schemas.microsoft.com/office/drawing/2014/main" id="{B5F18FE3-F1A5-4986-A833-94F323D14EFF}"/>
              </a:ext>
            </a:extLst>
          </p:cNvPr>
          <p:cNvPicPr>
            <a:picLocks noGrp="1" noChangeAspect="1"/>
          </p:cNvPicPr>
          <p:nvPr>
            <p:ph idx="1"/>
          </p:nvPr>
        </p:nvPicPr>
        <p:blipFill>
          <a:blip r:embed="rId2"/>
          <a:stretch>
            <a:fillRect/>
          </a:stretch>
        </p:blipFill>
        <p:spPr>
          <a:xfrm>
            <a:off x="1452456" y="2557463"/>
            <a:ext cx="9287088" cy="3317875"/>
          </a:xfrm>
          <a:prstGeom prst="rect">
            <a:avLst/>
          </a:prstGeom>
        </p:spPr>
      </p:pic>
    </p:spTree>
    <p:extLst>
      <p:ext uri="{BB962C8B-B14F-4D97-AF65-F5344CB8AC3E}">
        <p14:creationId xmlns:p14="http://schemas.microsoft.com/office/powerpoint/2010/main" val="94937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A287-C34F-458A-8ABF-41580201C7C6}"/>
              </a:ext>
            </a:extLst>
          </p:cNvPr>
          <p:cNvSpPr>
            <a:spLocks noGrp="1"/>
          </p:cNvSpPr>
          <p:nvPr>
            <p:ph type="title"/>
          </p:nvPr>
        </p:nvSpPr>
        <p:spPr/>
        <p:txBody>
          <a:bodyPr/>
          <a:lstStyle/>
          <a:p>
            <a:r>
              <a:rPr lang="en-US" dirty="0"/>
              <a:t>Introduction to Graduate Research</a:t>
            </a:r>
          </a:p>
        </p:txBody>
      </p:sp>
      <p:sp>
        <p:nvSpPr>
          <p:cNvPr id="3" name="Content Placeholder 2">
            <a:extLst>
              <a:ext uri="{FF2B5EF4-FFF2-40B4-BE49-F238E27FC236}">
                <a16:creationId xmlns:a16="http://schemas.microsoft.com/office/drawing/2014/main" id="{F6C3227A-A8D6-446A-A9D3-B03B823CCAF4}"/>
              </a:ext>
            </a:extLst>
          </p:cNvPr>
          <p:cNvSpPr>
            <a:spLocks noGrp="1"/>
          </p:cNvSpPr>
          <p:nvPr>
            <p:ph idx="1"/>
          </p:nvPr>
        </p:nvSpPr>
        <p:spPr/>
        <p:txBody>
          <a:bodyPr/>
          <a:lstStyle/>
          <a:p>
            <a:r>
              <a:rPr lang="en-US" dirty="0"/>
              <a:t>This is the first part of the Introduction to Graduate Research Course</a:t>
            </a:r>
          </a:p>
        </p:txBody>
      </p:sp>
    </p:spTree>
    <p:extLst>
      <p:ext uri="{BB962C8B-B14F-4D97-AF65-F5344CB8AC3E}">
        <p14:creationId xmlns:p14="http://schemas.microsoft.com/office/powerpoint/2010/main" val="409672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D8222-2890-41D0-A70C-83B19849AB90}"/>
              </a:ext>
            </a:extLst>
          </p:cNvPr>
          <p:cNvSpPr>
            <a:spLocks noGrp="1"/>
          </p:cNvSpPr>
          <p:nvPr>
            <p:ph type="title"/>
          </p:nvPr>
        </p:nvSpPr>
        <p:spPr/>
        <p:txBody>
          <a:bodyPr/>
          <a:lstStyle/>
          <a:p>
            <a:r>
              <a:rPr lang="en-US" dirty="0"/>
              <a:t>Accessing Library Resources</a:t>
            </a:r>
          </a:p>
        </p:txBody>
      </p:sp>
      <p:sp>
        <p:nvSpPr>
          <p:cNvPr id="3" name="Content Placeholder 2">
            <a:extLst>
              <a:ext uri="{FF2B5EF4-FFF2-40B4-BE49-F238E27FC236}">
                <a16:creationId xmlns:a16="http://schemas.microsoft.com/office/drawing/2014/main" id="{81E97BF8-47C1-4C0D-9E1E-B123EB99BC07}"/>
              </a:ext>
            </a:extLst>
          </p:cNvPr>
          <p:cNvSpPr>
            <a:spLocks noGrp="1"/>
          </p:cNvSpPr>
          <p:nvPr>
            <p:ph idx="1"/>
          </p:nvPr>
        </p:nvSpPr>
        <p:spPr/>
        <p:txBody>
          <a:bodyPr/>
          <a:lstStyle/>
          <a:p>
            <a:r>
              <a:rPr lang="en-US" dirty="0"/>
              <a:t>Go to Brewton-Parker College’s Website: </a:t>
            </a:r>
            <a:r>
              <a:rPr lang="en-US" dirty="0">
                <a:hlinkClick r:id="rId2"/>
              </a:rPr>
              <a:t>https://www.bpc.edu</a:t>
            </a:r>
            <a:endParaRPr lang="en-US" dirty="0"/>
          </a:p>
          <a:p>
            <a:r>
              <a:rPr lang="en-US" dirty="0"/>
              <a:t>Click on the down menu for Academics &amp; Degrees: Click on Library:</a:t>
            </a:r>
          </a:p>
          <a:p>
            <a:pPr marL="0" indent="0">
              <a:buNone/>
            </a:pPr>
            <a:r>
              <a:rPr lang="en-US" dirty="0">
                <a:hlinkClick r:id="rId3"/>
              </a:rPr>
              <a:t>https://www.bpc.edu/academics-degrees/related-offices/library/</a:t>
            </a:r>
            <a:endParaRPr lang="en-US" dirty="0"/>
          </a:p>
          <a:p>
            <a:pPr marL="0" indent="0">
              <a:buNone/>
            </a:pPr>
            <a:r>
              <a:rPr lang="en-US" dirty="0"/>
              <a:t>On the bottom in the middle is Galileo with a search box. This search box gives you access to all of Brewton-Parker College’s Electronic Resources</a:t>
            </a:r>
          </a:p>
          <a:p>
            <a:endParaRPr lang="en-US" dirty="0"/>
          </a:p>
        </p:txBody>
      </p:sp>
    </p:spTree>
    <p:extLst>
      <p:ext uri="{BB962C8B-B14F-4D97-AF65-F5344CB8AC3E}">
        <p14:creationId xmlns:p14="http://schemas.microsoft.com/office/powerpoint/2010/main" val="322003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76F3-1B00-4D11-AC5F-CD94657AD1EC}"/>
              </a:ext>
            </a:extLst>
          </p:cNvPr>
          <p:cNvSpPr>
            <a:spLocks noGrp="1"/>
          </p:cNvSpPr>
          <p:nvPr>
            <p:ph type="title"/>
          </p:nvPr>
        </p:nvSpPr>
        <p:spPr/>
        <p:txBody>
          <a:bodyPr/>
          <a:lstStyle/>
          <a:p>
            <a:r>
              <a:rPr lang="en-US" dirty="0"/>
              <a:t>Databases</a:t>
            </a:r>
          </a:p>
        </p:txBody>
      </p:sp>
      <p:sp>
        <p:nvSpPr>
          <p:cNvPr id="3" name="Content Placeholder 2">
            <a:extLst>
              <a:ext uri="{FF2B5EF4-FFF2-40B4-BE49-F238E27FC236}">
                <a16:creationId xmlns:a16="http://schemas.microsoft.com/office/drawing/2014/main" id="{90DF9A5E-8A10-4BAB-8217-7FD39DEEFFAB}"/>
              </a:ext>
            </a:extLst>
          </p:cNvPr>
          <p:cNvSpPr>
            <a:spLocks noGrp="1"/>
          </p:cNvSpPr>
          <p:nvPr>
            <p:ph idx="1"/>
          </p:nvPr>
        </p:nvSpPr>
        <p:spPr/>
        <p:txBody>
          <a:bodyPr>
            <a:normAutofit fontScale="92500" lnSpcReduction="10000"/>
          </a:bodyPr>
          <a:lstStyle/>
          <a:p>
            <a:r>
              <a:rPr lang="en-US" dirty="0"/>
              <a:t>Brewton-Parker College has over 200 databases.</a:t>
            </a:r>
          </a:p>
          <a:p>
            <a:r>
              <a:rPr lang="en-US" dirty="0"/>
              <a:t>Brewton-Parker College has over 20 databases that support the MAM and MABTS degree programs.</a:t>
            </a:r>
          </a:p>
          <a:p>
            <a:r>
              <a:rPr lang="en-US" dirty="0"/>
              <a:t>Some of these databases are Academic Search Complete, Anchor Yale Bible Commentaries, ATLA Religion Database with ATLA Serials Plus, eBook Academic Collection (EBSCO), </a:t>
            </a:r>
            <a:r>
              <a:rPr lang="en-US" dirty="0" err="1"/>
              <a:t>Ebook</a:t>
            </a:r>
            <a:r>
              <a:rPr lang="en-US" dirty="0"/>
              <a:t> Central (PROQUEST), EBSCO Religion and Philosophy Collection, PROQUEST Religion Database, Old Testament Abstracts, New Testament Abstracts, Christian Periodical Index, and ProQuest Dissertations and Theses Global.</a:t>
            </a:r>
          </a:p>
        </p:txBody>
      </p:sp>
    </p:spTree>
    <p:extLst>
      <p:ext uri="{BB962C8B-B14F-4D97-AF65-F5344CB8AC3E}">
        <p14:creationId xmlns:p14="http://schemas.microsoft.com/office/powerpoint/2010/main" val="178354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DDBE-D492-40F6-A51F-A362C43AF1DA}"/>
              </a:ext>
            </a:extLst>
          </p:cNvPr>
          <p:cNvSpPr>
            <a:spLocks noGrp="1"/>
          </p:cNvSpPr>
          <p:nvPr>
            <p:ph type="title"/>
          </p:nvPr>
        </p:nvSpPr>
        <p:spPr/>
        <p:txBody>
          <a:bodyPr/>
          <a:lstStyle/>
          <a:p>
            <a:r>
              <a:rPr lang="en-US" dirty="0"/>
              <a:t>Library Staff</a:t>
            </a:r>
          </a:p>
        </p:txBody>
      </p:sp>
      <p:sp>
        <p:nvSpPr>
          <p:cNvPr id="3" name="Content Placeholder 2">
            <a:extLst>
              <a:ext uri="{FF2B5EF4-FFF2-40B4-BE49-F238E27FC236}">
                <a16:creationId xmlns:a16="http://schemas.microsoft.com/office/drawing/2014/main" id="{C8BC5608-998E-4135-8E64-33D3E819B431}"/>
              </a:ext>
            </a:extLst>
          </p:cNvPr>
          <p:cNvSpPr>
            <a:spLocks noGrp="1"/>
          </p:cNvSpPr>
          <p:nvPr>
            <p:ph idx="1"/>
          </p:nvPr>
        </p:nvSpPr>
        <p:spPr/>
        <p:txBody>
          <a:bodyPr>
            <a:normAutofit fontScale="92500" lnSpcReduction="20000"/>
          </a:bodyPr>
          <a:lstStyle/>
          <a:p>
            <a:r>
              <a:rPr lang="en-US" dirty="0"/>
              <a:t>Brewton-Parker College has two full-time librarians to support the MAM and MABTS programs in Biblical and Theological Studies.</a:t>
            </a:r>
          </a:p>
          <a:p>
            <a:r>
              <a:rPr lang="en-US" dirty="0"/>
              <a:t>Dr. John Shaffett has 27 years of service in various capacities in libraries both public and private, including 14 years as Library Director at The Baptist College of Florida and three more years and six more years at The University of Mobile and Shorter University. Dr. Shaffett holds B. A. and M.A. degrees in Social Studies Education and History, an M. L. I. S. degree in Library Science from Louisiana State University, and a Ph.D. in Humanities from Faulkner University.</a:t>
            </a:r>
          </a:p>
          <a:p>
            <a:r>
              <a:rPr lang="en-US" dirty="0"/>
              <a:t>Dr. Shaffett can be reached by email: </a:t>
            </a:r>
            <a:r>
              <a:rPr lang="en-US" dirty="0">
                <a:hlinkClick r:id="rId2"/>
              </a:rPr>
              <a:t>jshaffett@bpc.edu</a:t>
            </a:r>
            <a:r>
              <a:rPr lang="en-US" dirty="0"/>
              <a:t> and by phone: 912-583-3230.</a:t>
            </a:r>
          </a:p>
        </p:txBody>
      </p:sp>
    </p:spTree>
    <p:extLst>
      <p:ext uri="{BB962C8B-B14F-4D97-AF65-F5344CB8AC3E}">
        <p14:creationId xmlns:p14="http://schemas.microsoft.com/office/powerpoint/2010/main" val="67885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D0B6-C18D-41AF-8BDF-051B4F872CF8}"/>
              </a:ext>
            </a:extLst>
          </p:cNvPr>
          <p:cNvSpPr>
            <a:spLocks noGrp="1"/>
          </p:cNvSpPr>
          <p:nvPr>
            <p:ph type="title"/>
          </p:nvPr>
        </p:nvSpPr>
        <p:spPr/>
        <p:txBody>
          <a:bodyPr/>
          <a:lstStyle/>
          <a:p>
            <a:r>
              <a:rPr lang="en-US" dirty="0"/>
              <a:t>Library Staff-Continued</a:t>
            </a:r>
          </a:p>
        </p:txBody>
      </p:sp>
      <p:sp>
        <p:nvSpPr>
          <p:cNvPr id="3" name="Content Placeholder 2">
            <a:extLst>
              <a:ext uri="{FF2B5EF4-FFF2-40B4-BE49-F238E27FC236}">
                <a16:creationId xmlns:a16="http://schemas.microsoft.com/office/drawing/2014/main" id="{CC60C5B2-26BF-42B7-8E6E-DF96DF89154E}"/>
              </a:ext>
            </a:extLst>
          </p:cNvPr>
          <p:cNvSpPr>
            <a:spLocks noGrp="1"/>
          </p:cNvSpPr>
          <p:nvPr>
            <p:ph idx="1"/>
          </p:nvPr>
        </p:nvSpPr>
        <p:spPr/>
        <p:txBody>
          <a:bodyPr/>
          <a:lstStyle/>
          <a:p>
            <a:r>
              <a:rPr lang="en-US" dirty="0"/>
              <a:t>Mr. Christopher Kirk has 10 years of experience in various capacities in libraries both public and private. Mr. Kirk holds bachelor’s and master’s degrees in English literature and the Humanities, as well as an M. S. I. S. degree from the University of North Texas School of Library and Information Science.</a:t>
            </a:r>
          </a:p>
          <a:p>
            <a:r>
              <a:rPr lang="en-US" dirty="0"/>
              <a:t>Mr. Kirk can be reached by email: </a:t>
            </a:r>
            <a:r>
              <a:rPr lang="en-US" dirty="0">
                <a:hlinkClick r:id="rId2"/>
              </a:rPr>
              <a:t>ckirk@bpc.edu</a:t>
            </a:r>
            <a:r>
              <a:rPr lang="en-US" dirty="0"/>
              <a:t> and by phone: 912-583-3232 </a:t>
            </a:r>
          </a:p>
        </p:txBody>
      </p:sp>
    </p:spTree>
    <p:extLst>
      <p:ext uri="{BB962C8B-B14F-4D97-AF65-F5344CB8AC3E}">
        <p14:creationId xmlns:p14="http://schemas.microsoft.com/office/powerpoint/2010/main" val="146904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C5BB-90E3-4560-B255-013063298330}"/>
              </a:ext>
            </a:extLst>
          </p:cNvPr>
          <p:cNvSpPr>
            <a:spLocks noGrp="1"/>
          </p:cNvSpPr>
          <p:nvPr>
            <p:ph type="title"/>
          </p:nvPr>
        </p:nvSpPr>
        <p:spPr/>
        <p:txBody>
          <a:bodyPr/>
          <a:lstStyle/>
          <a:p>
            <a:r>
              <a:rPr lang="en-US" dirty="0"/>
              <a:t>Brewton-Parker College Website</a:t>
            </a:r>
          </a:p>
        </p:txBody>
      </p:sp>
      <p:pic>
        <p:nvPicPr>
          <p:cNvPr id="4" name="Content Placeholder 3">
            <a:extLst>
              <a:ext uri="{FF2B5EF4-FFF2-40B4-BE49-F238E27FC236}">
                <a16:creationId xmlns:a16="http://schemas.microsoft.com/office/drawing/2014/main" id="{5DADEA18-8A2E-428E-80B2-908E4633D905}"/>
              </a:ext>
            </a:extLst>
          </p:cNvPr>
          <p:cNvPicPr>
            <a:picLocks noGrp="1" noChangeAspect="1"/>
          </p:cNvPicPr>
          <p:nvPr>
            <p:ph idx="1"/>
          </p:nvPr>
        </p:nvPicPr>
        <p:blipFill>
          <a:blip r:embed="rId2"/>
          <a:stretch>
            <a:fillRect/>
          </a:stretch>
        </p:blipFill>
        <p:spPr>
          <a:xfrm>
            <a:off x="3299750" y="2557463"/>
            <a:ext cx="5592500" cy="3317875"/>
          </a:xfrm>
          <a:prstGeom prst="rect">
            <a:avLst/>
          </a:prstGeom>
        </p:spPr>
      </p:pic>
    </p:spTree>
    <p:extLst>
      <p:ext uri="{BB962C8B-B14F-4D97-AF65-F5344CB8AC3E}">
        <p14:creationId xmlns:p14="http://schemas.microsoft.com/office/powerpoint/2010/main" val="13647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0C69-8E8D-4B04-8B53-DAD510B609E2}"/>
              </a:ext>
            </a:extLst>
          </p:cNvPr>
          <p:cNvSpPr>
            <a:spLocks noGrp="1"/>
          </p:cNvSpPr>
          <p:nvPr>
            <p:ph type="title"/>
          </p:nvPr>
        </p:nvSpPr>
        <p:spPr/>
        <p:txBody>
          <a:bodyPr/>
          <a:lstStyle/>
          <a:p>
            <a:r>
              <a:rPr lang="en-US" dirty="0"/>
              <a:t>Library Webpage</a:t>
            </a:r>
          </a:p>
        </p:txBody>
      </p:sp>
      <p:pic>
        <p:nvPicPr>
          <p:cNvPr id="4" name="Content Placeholder 3">
            <a:extLst>
              <a:ext uri="{FF2B5EF4-FFF2-40B4-BE49-F238E27FC236}">
                <a16:creationId xmlns:a16="http://schemas.microsoft.com/office/drawing/2014/main" id="{037EE0FA-B372-41FF-8104-97F9FE3CD6C6}"/>
              </a:ext>
            </a:extLst>
          </p:cNvPr>
          <p:cNvPicPr>
            <a:picLocks noGrp="1" noChangeAspect="1"/>
          </p:cNvPicPr>
          <p:nvPr>
            <p:ph idx="1"/>
          </p:nvPr>
        </p:nvPicPr>
        <p:blipFill>
          <a:blip r:embed="rId2"/>
          <a:stretch>
            <a:fillRect/>
          </a:stretch>
        </p:blipFill>
        <p:spPr>
          <a:xfrm>
            <a:off x="3209483" y="2557463"/>
            <a:ext cx="5773034" cy="3317875"/>
          </a:xfrm>
          <a:prstGeom prst="rect">
            <a:avLst/>
          </a:prstGeom>
        </p:spPr>
      </p:pic>
    </p:spTree>
    <p:extLst>
      <p:ext uri="{BB962C8B-B14F-4D97-AF65-F5344CB8AC3E}">
        <p14:creationId xmlns:p14="http://schemas.microsoft.com/office/powerpoint/2010/main" val="68270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9ED0-C033-4BE3-AAFB-B99FBCB07565}"/>
              </a:ext>
            </a:extLst>
          </p:cNvPr>
          <p:cNvSpPr>
            <a:spLocks noGrp="1"/>
          </p:cNvSpPr>
          <p:nvPr>
            <p:ph type="title"/>
          </p:nvPr>
        </p:nvSpPr>
        <p:spPr/>
        <p:txBody>
          <a:bodyPr/>
          <a:lstStyle/>
          <a:p>
            <a:r>
              <a:rPr lang="en-US" dirty="0"/>
              <a:t>Access to Electronic Resources</a:t>
            </a:r>
          </a:p>
        </p:txBody>
      </p:sp>
      <p:pic>
        <p:nvPicPr>
          <p:cNvPr id="4" name="Content Placeholder 3">
            <a:extLst>
              <a:ext uri="{FF2B5EF4-FFF2-40B4-BE49-F238E27FC236}">
                <a16:creationId xmlns:a16="http://schemas.microsoft.com/office/drawing/2014/main" id="{CD967E64-7D1D-484C-9245-6C8922013355}"/>
              </a:ext>
            </a:extLst>
          </p:cNvPr>
          <p:cNvPicPr>
            <a:picLocks noGrp="1" noChangeAspect="1"/>
          </p:cNvPicPr>
          <p:nvPr>
            <p:ph idx="1"/>
          </p:nvPr>
        </p:nvPicPr>
        <p:blipFill>
          <a:blip r:embed="rId2"/>
          <a:stretch>
            <a:fillRect/>
          </a:stretch>
        </p:blipFill>
        <p:spPr>
          <a:xfrm>
            <a:off x="1295400" y="3341431"/>
            <a:ext cx="9601200" cy="1749939"/>
          </a:xfrm>
          <a:prstGeom prst="rect">
            <a:avLst/>
          </a:prstGeom>
        </p:spPr>
      </p:pic>
    </p:spTree>
    <p:extLst>
      <p:ext uri="{BB962C8B-B14F-4D97-AF65-F5344CB8AC3E}">
        <p14:creationId xmlns:p14="http://schemas.microsoft.com/office/powerpoint/2010/main" val="72591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4837-C773-46AA-82FE-497C93325AB4}"/>
              </a:ext>
            </a:extLst>
          </p:cNvPr>
          <p:cNvSpPr>
            <a:spLocks noGrp="1"/>
          </p:cNvSpPr>
          <p:nvPr>
            <p:ph type="title"/>
          </p:nvPr>
        </p:nvSpPr>
        <p:spPr/>
        <p:txBody>
          <a:bodyPr/>
          <a:lstStyle/>
          <a:p>
            <a:r>
              <a:rPr lang="en-US" dirty="0"/>
              <a:t>Galileo</a:t>
            </a:r>
          </a:p>
        </p:txBody>
      </p:sp>
      <p:pic>
        <p:nvPicPr>
          <p:cNvPr id="4" name="Content Placeholder 3">
            <a:extLst>
              <a:ext uri="{FF2B5EF4-FFF2-40B4-BE49-F238E27FC236}">
                <a16:creationId xmlns:a16="http://schemas.microsoft.com/office/drawing/2014/main" id="{B3800020-DAA0-470D-8D1D-EC5EE55FCF2F}"/>
              </a:ext>
            </a:extLst>
          </p:cNvPr>
          <p:cNvPicPr>
            <a:picLocks noGrp="1" noChangeAspect="1"/>
          </p:cNvPicPr>
          <p:nvPr>
            <p:ph idx="1"/>
          </p:nvPr>
        </p:nvPicPr>
        <p:blipFill>
          <a:blip r:embed="rId2"/>
          <a:stretch>
            <a:fillRect/>
          </a:stretch>
        </p:blipFill>
        <p:spPr>
          <a:xfrm>
            <a:off x="1545989" y="2557463"/>
            <a:ext cx="9100021" cy="3317875"/>
          </a:xfrm>
          <a:prstGeom prst="rect">
            <a:avLst/>
          </a:prstGeom>
        </p:spPr>
      </p:pic>
    </p:spTree>
    <p:extLst>
      <p:ext uri="{BB962C8B-B14F-4D97-AF65-F5344CB8AC3E}">
        <p14:creationId xmlns:p14="http://schemas.microsoft.com/office/powerpoint/2010/main" val="16206174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137</TotalTime>
  <Words>450</Words>
  <Application>Microsoft Office PowerPoint</Application>
  <PresentationFormat>Widescreen</PresentationFormat>
  <Paragraphs>32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Introduction to Graduate Research</vt:lpstr>
      <vt:lpstr>Accessing Library Resources</vt:lpstr>
      <vt:lpstr>Databases</vt:lpstr>
      <vt:lpstr>Library Staff</vt:lpstr>
      <vt:lpstr>Library Staff-Continued</vt:lpstr>
      <vt:lpstr>Brewton-Parker College Website</vt:lpstr>
      <vt:lpstr>Library Webpage</vt:lpstr>
      <vt:lpstr>Access to Electronic Resources</vt:lpstr>
      <vt:lpstr>Galileo</vt:lpstr>
      <vt:lpstr>How to Use the Galileo Page</vt:lpstr>
      <vt:lpstr>How to Use Galileo-Page 2</vt:lpstr>
      <vt:lpstr>How to Use Galileo Page 3</vt:lpstr>
      <vt:lpstr>How to Use Galileo- Page 4</vt:lpstr>
      <vt:lpstr>Intro to Galileo-Page 5</vt:lpstr>
      <vt:lpstr>Intro to Galileo- Page 6</vt:lpstr>
      <vt:lpstr>Intro to Galileo Page- 7</vt:lpstr>
      <vt:lpstr>Intro to Galileo Page 8</vt:lpstr>
      <vt:lpstr>Introduction to Graduate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Graduate Research</dc:title>
  <dc:creator>John Shaffett</dc:creator>
  <cp:lastModifiedBy>John Shaffett</cp:lastModifiedBy>
  <cp:revision>12</cp:revision>
  <dcterms:created xsi:type="dcterms:W3CDTF">2023-11-07T15:26:18Z</dcterms:created>
  <dcterms:modified xsi:type="dcterms:W3CDTF">2023-11-07T17:43:46Z</dcterms:modified>
</cp:coreProperties>
</file>