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11/7/2023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3DD5F-88BB-4E95-937F-3953578EDFC8}"/>
              </a:ext>
            </a:extLst>
          </p:cNvPr>
          <p:cNvSpPr>
            <a:spLocks noGrp="1"/>
          </p:cNvSpPr>
          <p:nvPr>
            <p:ph type="ctrTitle"/>
          </p:nvPr>
        </p:nvSpPr>
        <p:spPr/>
        <p:txBody>
          <a:bodyPr/>
          <a:lstStyle/>
          <a:p>
            <a:r>
              <a:rPr lang="en-US" dirty="0"/>
              <a:t>Intro to Graduate Research</a:t>
            </a:r>
          </a:p>
        </p:txBody>
      </p:sp>
      <p:sp>
        <p:nvSpPr>
          <p:cNvPr id="3" name="Subtitle 2">
            <a:extLst>
              <a:ext uri="{FF2B5EF4-FFF2-40B4-BE49-F238E27FC236}">
                <a16:creationId xmlns:a16="http://schemas.microsoft.com/office/drawing/2014/main" id="{50221B7D-0E5E-43C9-B440-19C7680290BF}"/>
              </a:ext>
            </a:extLst>
          </p:cNvPr>
          <p:cNvSpPr>
            <a:spLocks noGrp="1"/>
          </p:cNvSpPr>
          <p:nvPr>
            <p:ph type="subTitle" idx="1"/>
          </p:nvPr>
        </p:nvSpPr>
        <p:spPr/>
        <p:txBody>
          <a:bodyPr/>
          <a:lstStyle/>
          <a:p>
            <a:r>
              <a:rPr lang="en-US" dirty="0"/>
              <a:t>General Research and Search Strategies</a:t>
            </a:r>
          </a:p>
        </p:txBody>
      </p:sp>
    </p:spTree>
    <p:extLst>
      <p:ext uri="{BB962C8B-B14F-4D97-AF65-F5344CB8AC3E}">
        <p14:creationId xmlns:p14="http://schemas.microsoft.com/office/powerpoint/2010/main" val="402168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391B-63DA-42F8-921A-F1F6B001AEDE}"/>
              </a:ext>
            </a:extLst>
          </p:cNvPr>
          <p:cNvSpPr>
            <a:spLocks noGrp="1"/>
          </p:cNvSpPr>
          <p:nvPr>
            <p:ph type="title"/>
          </p:nvPr>
        </p:nvSpPr>
        <p:spPr/>
        <p:txBody>
          <a:bodyPr>
            <a:normAutofit fontScale="90000"/>
          </a:bodyPr>
          <a:lstStyle/>
          <a:p>
            <a:r>
              <a:rPr lang="en-US" dirty="0"/>
              <a:t>Sample record for a book from an online catalog</a:t>
            </a:r>
          </a:p>
        </p:txBody>
      </p:sp>
      <p:pic>
        <p:nvPicPr>
          <p:cNvPr id="4" name="Content Placeholder 3">
            <a:extLst>
              <a:ext uri="{FF2B5EF4-FFF2-40B4-BE49-F238E27FC236}">
                <a16:creationId xmlns:a16="http://schemas.microsoft.com/office/drawing/2014/main" id="{9C6FEF23-ADE8-486B-922A-A17217FCB63A}"/>
              </a:ext>
            </a:extLst>
          </p:cNvPr>
          <p:cNvPicPr>
            <a:picLocks noGrp="1" noChangeAspect="1"/>
          </p:cNvPicPr>
          <p:nvPr>
            <p:ph idx="1"/>
          </p:nvPr>
        </p:nvPicPr>
        <p:blipFill>
          <a:blip r:embed="rId2"/>
          <a:stretch>
            <a:fillRect/>
          </a:stretch>
        </p:blipFill>
        <p:spPr>
          <a:xfrm>
            <a:off x="2912429" y="2557463"/>
            <a:ext cx="6367141" cy="3317875"/>
          </a:xfrm>
          <a:prstGeom prst="rect">
            <a:avLst/>
          </a:prstGeom>
        </p:spPr>
      </p:pic>
    </p:spTree>
    <p:extLst>
      <p:ext uri="{BB962C8B-B14F-4D97-AF65-F5344CB8AC3E}">
        <p14:creationId xmlns:p14="http://schemas.microsoft.com/office/powerpoint/2010/main" val="428506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9175-49F0-40B8-BA06-9153D9076023}"/>
              </a:ext>
            </a:extLst>
          </p:cNvPr>
          <p:cNvSpPr>
            <a:spLocks noGrp="1"/>
          </p:cNvSpPr>
          <p:nvPr>
            <p:ph type="title"/>
          </p:nvPr>
        </p:nvSpPr>
        <p:spPr/>
        <p:txBody>
          <a:bodyPr/>
          <a:lstStyle/>
          <a:p>
            <a:r>
              <a:rPr lang="en-US" dirty="0"/>
              <a:t>Online Catalog Record</a:t>
            </a:r>
          </a:p>
        </p:txBody>
      </p:sp>
      <p:sp>
        <p:nvSpPr>
          <p:cNvPr id="3" name="Content Placeholder 2">
            <a:extLst>
              <a:ext uri="{FF2B5EF4-FFF2-40B4-BE49-F238E27FC236}">
                <a16:creationId xmlns:a16="http://schemas.microsoft.com/office/drawing/2014/main" id="{9E22655A-9800-4EC4-A562-D2241C17A591}"/>
              </a:ext>
            </a:extLst>
          </p:cNvPr>
          <p:cNvSpPr>
            <a:spLocks noGrp="1"/>
          </p:cNvSpPr>
          <p:nvPr>
            <p:ph idx="1"/>
          </p:nvPr>
        </p:nvSpPr>
        <p:spPr/>
        <p:txBody>
          <a:bodyPr>
            <a:normAutofit fontScale="92500" lnSpcReduction="10000"/>
          </a:bodyPr>
          <a:lstStyle/>
          <a:p>
            <a:r>
              <a:rPr lang="en-US" dirty="0"/>
              <a:t>The record for this book on the theology of Thomas Aquinas may look different in two different library catalogs, but the information provided will be essentially the same. There are fields for the author, title, publisher, and so on. If the item is a print book, the following essential information is given so that you can locate it in the library:</a:t>
            </a:r>
          </a:p>
          <a:p>
            <a:r>
              <a:rPr lang="en-US" dirty="0"/>
              <a:t>The call number, which indicates the book’s exact location.</a:t>
            </a:r>
          </a:p>
          <a:p>
            <a:r>
              <a:rPr lang="en-US" dirty="0"/>
              <a:t>The status, indicating whether the book is available or checked out.</a:t>
            </a:r>
          </a:p>
          <a:p>
            <a:r>
              <a:rPr lang="en-US" dirty="0"/>
              <a:t>The location is often given, especially in a library that might have special collections in addition to its general collection or at a large university that has multiple libraries.</a:t>
            </a:r>
          </a:p>
        </p:txBody>
      </p:sp>
    </p:spTree>
    <p:extLst>
      <p:ext uri="{BB962C8B-B14F-4D97-AF65-F5344CB8AC3E}">
        <p14:creationId xmlns:p14="http://schemas.microsoft.com/office/powerpoint/2010/main" val="39877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81127-EB55-4871-BCF8-19DC1D92FE33}"/>
              </a:ext>
            </a:extLst>
          </p:cNvPr>
          <p:cNvSpPr>
            <a:spLocks noGrp="1"/>
          </p:cNvSpPr>
          <p:nvPr>
            <p:ph type="title"/>
          </p:nvPr>
        </p:nvSpPr>
        <p:spPr/>
        <p:txBody>
          <a:bodyPr/>
          <a:lstStyle/>
          <a:p>
            <a:r>
              <a:rPr lang="en-US" dirty="0"/>
              <a:t>Searching Databases</a:t>
            </a:r>
          </a:p>
        </p:txBody>
      </p:sp>
      <p:sp>
        <p:nvSpPr>
          <p:cNvPr id="3" name="Content Placeholder 2">
            <a:extLst>
              <a:ext uri="{FF2B5EF4-FFF2-40B4-BE49-F238E27FC236}">
                <a16:creationId xmlns:a16="http://schemas.microsoft.com/office/drawing/2014/main" id="{620F180B-ACEE-4FD2-8DDF-1EFACC04A6CA}"/>
              </a:ext>
            </a:extLst>
          </p:cNvPr>
          <p:cNvSpPr>
            <a:spLocks noGrp="1"/>
          </p:cNvSpPr>
          <p:nvPr>
            <p:ph idx="1"/>
          </p:nvPr>
        </p:nvSpPr>
        <p:spPr/>
        <p:txBody>
          <a:bodyPr/>
          <a:lstStyle/>
          <a:p>
            <a:r>
              <a:rPr lang="en-US" dirty="0"/>
              <a:t>Keyword searching allows you to search for single words or phrases, as well as combinations of words and phrases, in just about any field. The principles discussed here form the basis of searching any computerized database and are actually even helpful for using internet search engines more effectively because the surface web can be only searched by keyword.</a:t>
            </a:r>
          </a:p>
          <a:p>
            <a:pPr marL="0" indent="0">
              <a:buNone/>
            </a:pPr>
            <a:endParaRPr lang="en-US" dirty="0"/>
          </a:p>
        </p:txBody>
      </p:sp>
    </p:spTree>
    <p:extLst>
      <p:ext uri="{BB962C8B-B14F-4D97-AF65-F5344CB8AC3E}">
        <p14:creationId xmlns:p14="http://schemas.microsoft.com/office/powerpoint/2010/main" val="11582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00D7-AAE3-4C25-BFF4-0324BF62ABC0}"/>
              </a:ext>
            </a:extLst>
          </p:cNvPr>
          <p:cNvSpPr>
            <a:spLocks noGrp="1"/>
          </p:cNvSpPr>
          <p:nvPr>
            <p:ph type="title"/>
          </p:nvPr>
        </p:nvSpPr>
        <p:spPr/>
        <p:txBody>
          <a:bodyPr/>
          <a:lstStyle/>
          <a:p>
            <a:r>
              <a:rPr lang="en-US" dirty="0"/>
              <a:t>Keyword Searching</a:t>
            </a:r>
          </a:p>
        </p:txBody>
      </p:sp>
      <p:sp>
        <p:nvSpPr>
          <p:cNvPr id="3" name="Content Placeholder 2">
            <a:extLst>
              <a:ext uri="{FF2B5EF4-FFF2-40B4-BE49-F238E27FC236}">
                <a16:creationId xmlns:a16="http://schemas.microsoft.com/office/drawing/2014/main" id="{E3A31FE3-22BF-405F-AAA2-A24C40593867}"/>
              </a:ext>
            </a:extLst>
          </p:cNvPr>
          <p:cNvSpPr>
            <a:spLocks noGrp="1"/>
          </p:cNvSpPr>
          <p:nvPr>
            <p:ph idx="1"/>
          </p:nvPr>
        </p:nvSpPr>
        <p:spPr/>
        <p:txBody>
          <a:bodyPr>
            <a:normAutofit lnSpcReduction="10000"/>
          </a:bodyPr>
          <a:lstStyle/>
          <a:p>
            <a:r>
              <a:rPr lang="en-US" dirty="0"/>
              <a:t>Unless you have a very general topic, you need to know how to do a keyword search for multiple keywords. </a:t>
            </a:r>
          </a:p>
          <a:p>
            <a:r>
              <a:rPr lang="en-US" dirty="0"/>
              <a:t>Keyword searching is invaluable for finding material on multi-disciplinary topics.</a:t>
            </a:r>
          </a:p>
          <a:p>
            <a:r>
              <a:rPr lang="en-US" dirty="0"/>
              <a:t>Keyword searching using more than one term or phrase is based on Boolean logic, which was developed by George Boole, a nineteenth century mathematician.</a:t>
            </a:r>
          </a:p>
          <a:p>
            <a:r>
              <a:rPr lang="en-US" dirty="0"/>
              <a:t>The Boolean operators are Or, And, and Not.</a:t>
            </a:r>
          </a:p>
        </p:txBody>
      </p:sp>
    </p:spTree>
    <p:extLst>
      <p:ext uri="{BB962C8B-B14F-4D97-AF65-F5344CB8AC3E}">
        <p14:creationId xmlns:p14="http://schemas.microsoft.com/office/powerpoint/2010/main" val="982056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0019-3DE0-4AE2-A362-7052CBBE39EC}"/>
              </a:ext>
            </a:extLst>
          </p:cNvPr>
          <p:cNvSpPr>
            <a:spLocks noGrp="1"/>
          </p:cNvSpPr>
          <p:nvPr>
            <p:ph type="title"/>
          </p:nvPr>
        </p:nvSpPr>
        <p:spPr/>
        <p:txBody>
          <a:bodyPr/>
          <a:lstStyle/>
          <a:p>
            <a:r>
              <a:rPr lang="en-US" dirty="0"/>
              <a:t>Keyword Searching Using Or</a:t>
            </a:r>
          </a:p>
        </p:txBody>
      </p:sp>
      <p:pic>
        <p:nvPicPr>
          <p:cNvPr id="4" name="Content Placeholder 3">
            <a:extLst>
              <a:ext uri="{FF2B5EF4-FFF2-40B4-BE49-F238E27FC236}">
                <a16:creationId xmlns:a16="http://schemas.microsoft.com/office/drawing/2014/main" id="{E9BC87FA-579D-404D-87F2-60EBC3411357}"/>
              </a:ext>
            </a:extLst>
          </p:cNvPr>
          <p:cNvPicPr>
            <a:picLocks noGrp="1" noChangeAspect="1"/>
          </p:cNvPicPr>
          <p:nvPr>
            <p:ph idx="1"/>
          </p:nvPr>
        </p:nvPicPr>
        <p:blipFill>
          <a:blip r:embed="rId2"/>
          <a:stretch>
            <a:fillRect/>
          </a:stretch>
        </p:blipFill>
        <p:spPr>
          <a:xfrm>
            <a:off x="2441724" y="2557463"/>
            <a:ext cx="7308552" cy="3317875"/>
          </a:xfrm>
          <a:prstGeom prst="rect">
            <a:avLst/>
          </a:prstGeom>
        </p:spPr>
      </p:pic>
    </p:spTree>
    <p:extLst>
      <p:ext uri="{BB962C8B-B14F-4D97-AF65-F5344CB8AC3E}">
        <p14:creationId xmlns:p14="http://schemas.microsoft.com/office/powerpoint/2010/main" val="1025350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7869-2196-46EC-9657-F92A228DFEB1}"/>
              </a:ext>
            </a:extLst>
          </p:cNvPr>
          <p:cNvSpPr>
            <a:spLocks noGrp="1"/>
          </p:cNvSpPr>
          <p:nvPr>
            <p:ph type="title"/>
          </p:nvPr>
        </p:nvSpPr>
        <p:spPr/>
        <p:txBody>
          <a:bodyPr/>
          <a:lstStyle/>
          <a:p>
            <a:r>
              <a:rPr lang="en-US" dirty="0"/>
              <a:t>Search Results</a:t>
            </a:r>
          </a:p>
        </p:txBody>
      </p:sp>
      <p:pic>
        <p:nvPicPr>
          <p:cNvPr id="4" name="Content Placeholder 3">
            <a:extLst>
              <a:ext uri="{FF2B5EF4-FFF2-40B4-BE49-F238E27FC236}">
                <a16:creationId xmlns:a16="http://schemas.microsoft.com/office/drawing/2014/main" id="{023A30F3-3796-45BB-B518-9BA19B17BCC0}"/>
              </a:ext>
            </a:extLst>
          </p:cNvPr>
          <p:cNvPicPr>
            <a:picLocks noGrp="1" noChangeAspect="1"/>
          </p:cNvPicPr>
          <p:nvPr>
            <p:ph idx="1"/>
          </p:nvPr>
        </p:nvPicPr>
        <p:blipFill>
          <a:blip r:embed="rId2"/>
          <a:stretch>
            <a:fillRect/>
          </a:stretch>
        </p:blipFill>
        <p:spPr>
          <a:xfrm>
            <a:off x="2878840" y="2557463"/>
            <a:ext cx="6434320" cy="3317875"/>
          </a:xfrm>
          <a:prstGeom prst="rect">
            <a:avLst/>
          </a:prstGeom>
        </p:spPr>
      </p:pic>
    </p:spTree>
    <p:extLst>
      <p:ext uri="{BB962C8B-B14F-4D97-AF65-F5344CB8AC3E}">
        <p14:creationId xmlns:p14="http://schemas.microsoft.com/office/powerpoint/2010/main" val="1780405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C0A3B-5DBD-4B0C-B8C7-73758941DAEB}"/>
              </a:ext>
            </a:extLst>
          </p:cNvPr>
          <p:cNvSpPr>
            <a:spLocks noGrp="1"/>
          </p:cNvSpPr>
          <p:nvPr>
            <p:ph type="title"/>
          </p:nvPr>
        </p:nvSpPr>
        <p:spPr/>
        <p:txBody>
          <a:bodyPr/>
          <a:lstStyle/>
          <a:p>
            <a:r>
              <a:rPr lang="en-US" dirty="0"/>
              <a:t>Keyword Searching Using AND</a:t>
            </a:r>
          </a:p>
        </p:txBody>
      </p:sp>
      <p:pic>
        <p:nvPicPr>
          <p:cNvPr id="4" name="Content Placeholder 3">
            <a:extLst>
              <a:ext uri="{FF2B5EF4-FFF2-40B4-BE49-F238E27FC236}">
                <a16:creationId xmlns:a16="http://schemas.microsoft.com/office/drawing/2014/main" id="{8C0CBF5B-46D1-4F68-BAD3-DDFD50DAB92F}"/>
              </a:ext>
            </a:extLst>
          </p:cNvPr>
          <p:cNvPicPr>
            <a:picLocks noGrp="1" noChangeAspect="1"/>
          </p:cNvPicPr>
          <p:nvPr>
            <p:ph idx="1"/>
          </p:nvPr>
        </p:nvPicPr>
        <p:blipFill>
          <a:blip r:embed="rId2"/>
          <a:stretch>
            <a:fillRect/>
          </a:stretch>
        </p:blipFill>
        <p:spPr>
          <a:xfrm>
            <a:off x="2591396" y="2557463"/>
            <a:ext cx="7009207" cy="3317875"/>
          </a:xfrm>
          <a:prstGeom prst="rect">
            <a:avLst/>
          </a:prstGeom>
        </p:spPr>
      </p:pic>
    </p:spTree>
    <p:extLst>
      <p:ext uri="{BB962C8B-B14F-4D97-AF65-F5344CB8AC3E}">
        <p14:creationId xmlns:p14="http://schemas.microsoft.com/office/powerpoint/2010/main" val="873723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0AE2-BEC0-4925-B47E-D401ED01E08D}"/>
              </a:ext>
            </a:extLst>
          </p:cNvPr>
          <p:cNvSpPr>
            <a:spLocks noGrp="1"/>
          </p:cNvSpPr>
          <p:nvPr>
            <p:ph type="title"/>
          </p:nvPr>
        </p:nvSpPr>
        <p:spPr/>
        <p:txBody>
          <a:bodyPr/>
          <a:lstStyle/>
          <a:p>
            <a:r>
              <a:rPr lang="en-US" dirty="0"/>
              <a:t>Results of Search</a:t>
            </a:r>
          </a:p>
        </p:txBody>
      </p:sp>
      <p:pic>
        <p:nvPicPr>
          <p:cNvPr id="4" name="Content Placeholder 3">
            <a:extLst>
              <a:ext uri="{FF2B5EF4-FFF2-40B4-BE49-F238E27FC236}">
                <a16:creationId xmlns:a16="http://schemas.microsoft.com/office/drawing/2014/main" id="{6441702A-10BC-4313-AAB3-392B18683BFB}"/>
              </a:ext>
            </a:extLst>
          </p:cNvPr>
          <p:cNvPicPr>
            <a:picLocks noGrp="1" noChangeAspect="1"/>
          </p:cNvPicPr>
          <p:nvPr>
            <p:ph idx="1"/>
          </p:nvPr>
        </p:nvPicPr>
        <p:blipFill>
          <a:blip r:embed="rId2"/>
          <a:stretch>
            <a:fillRect/>
          </a:stretch>
        </p:blipFill>
        <p:spPr>
          <a:xfrm>
            <a:off x="2728087" y="2557463"/>
            <a:ext cx="6735825" cy="3317875"/>
          </a:xfrm>
          <a:prstGeom prst="rect">
            <a:avLst/>
          </a:prstGeom>
        </p:spPr>
      </p:pic>
    </p:spTree>
    <p:extLst>
      <p:ext uri="{BB962C8B-B14F-4D97-AF65-F5344CB8AC3E}">
        <p14:creationId xmlns:p14="http://schemas.microsoft.com/office/powerpoint/2010/main" val="783455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1D41E-A770-4EE6-99D3-4DC3339FBB18}"/>
              </a:ext>
            </a:extLst>
          </p:cNvPr>
          <p:cNvSpPr>
            <a:spLocks noGrp="1"/>
          </p:cNvSpPr>
          <p:nvPr>
            <p:ph type="title"/>
          </p:nvPr>
        </p:nvSpPr>
        <p:spPr/>
        <p:txBody>
          <a:bodyPr/>
          <a:lstStyle/>
          <a:p>
            <a:r>
              <a:rPr lang="en-US" dirty="0"/>
              <a:t>Keyword Searching Using Not</a:t>
            </a:r>
          </a:p>
        </p:txBody>
      </p:sp>
      <p:pic>
        <p:nvPicPr>
          <p:cNvPr id="4" name="Content Placeholder 3">
            <a:extLst>
              <a:ext uri="{FF2B5EF4-FFF2-40B4-BE49-F238E27FC236}">
                <a16:creationId xmlns:a16="http://schemas.microsoft.com/office/drawing/2014/main" id="{AB338CC7-05DE-47F3-BC88-DD7A40BB118D}"/>
              </a:ext>
            </a:extLst>
          </p:cNvPr>
          <p:cNvPicPr>
            <a:picLocks noGrp="1" noChangeAspect="1"/>
          </p:cNvPicPr>
          <p:nvPr>
            <p:ph idx="1"/>
          </p:nvPr>
        </p:nvPicPr>
        <p:blipFill>
          <a:blip r:embed="rId2"/>
          <a:stretch>
            <a:fillRect/>
          </a:stretch>
        </p:blipFill>
        <p:spPr>
          <a:xfrm>
            <a:off x="3634897" y="2557463"/>
            <a:ext cx="4922205" cy="3317875"/>
          </a:xfrm>
          <a:prstGeom prst="rect">
            <a:avLst/>
          </a:prstGeom>
        </p:spPr>
      </p:pic>
    </p:spTree>
    <p:extLst>
      <p:ext uri="{BB962C8B-B14F-4D97-AF65-F5344CB8AC3E}">
        <p14:creationId xmlns:p14="http://schemas.microsoft.com/office/powerpoint/2010/main" val="246337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CCFD-F229-4B6F-A62E-F0C494DA7D22}"/>
              </a:ext>
            </a:extLst>
          </p:cNvPr>
          <p:cNvSpPr>
            <a:spLocks noGrp="1"/>
          </p:cNvSpPr>
          <p:nvPr>
            <p:ph type="title"/>
          </p:nvPr>
        </p:nvSpPr>
        <p:spPr/>
        <p:txBody>
          <a:bodyPr/>
          <a:lstStyle/>
          <a:p>
            <a:r>
              <a:rPr lang="en-US" dirty="0"/>
              <a:t>Results of the Search</a:t>
            </a:r>
          </a:p>
        </p:txBody>
      </p:sp>
      <p:pic>
        <p:nvPicPr>
          <p:cNvPr id="4" name="Content Placeholder 3">
            <a:extLst>
              <a:ext uri="{FF2B5EF4-FFF2-40B4-BE49-F238E27FC236}">
                <a16:creationId xmlns:a16="http://schemas.microsoft.com/office/drawing/2014/main" id="{689F6BD8-48BB-4472-8EB9-7BC7E4E40D8E}"/>
              </a:ext>
            </a:extLst>
          </p:cNvPr>
          <p:cNvPicPr>
            <a:picLocks noGrp="1" noChangeAspect="1"/>
          </p:cNvPicPr>
          <p:nvPr>
            <p:ph idx="1"/>
          </p:nvPr>
        </p:nvPicPr>
        <p:blipFill>
          <a:blip r:embed="rId2"/>
          <a:stretch>
            <a:fillRect/>
          </a:stretch>
        </p:blipFill>
        <p:spPr>
          <a:xfrm>
            <a:off x="2921560" y="2557463"/>
            <a:ext cx="6348879" cy="3317875"/>
          </a:xfrm>
          <a:prstGeom prst="rect">
            <a:avLst/>
          </a:prstGeom>
        </p:spPr>
      </p:pic>
    </p:spTree>
    <p:extLst>
      <p:ext uri="{BB962C8B-B14F-4D97-AF65-F5344CB8AC3E}">
        <p14:creationId xmlns:p14="http://schemas.microsoft.com/office/powerpoint/2010/main" val="174312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324C-CEF6-441A-B005-AF1279D7F9F4}"/>
              </a:ext>
            </a:extLst>
          </p:cNvPr>
          <p:cNvSpPr>
            <a:spLocks noGrp="1"/>
          </p:cNvSpPr>
          <p:nvPr>
            <p:ph type="title"/>
          </p:nvPr>
        </p:nvSpPr>
        <p:spPr/>
        <p:txBody>
          <a:bodyPr/>
          <a:lstStyle/>
          <a:p>
            <a:r>
              <a:rPr lang="en-US" dirty="0"/>
              <a:t>Preliminary Steps</a:t>
            </a:r>
          </a:p>
        </p:txBody>
      </p:sp>
      <p:sp>
        <p:nvSpPr>
          <p:cNvPr id="3" name="Content Placeholder 2">
            <a:extLst>
              <a:ext uri="{FF2B5EF4-FFF2-40B4-BE49-F238E27FC236}">
                <a16:creationId xmlns:a16="http://schemas.microsoft.com/office/drawing/2014/main" id="{F0D046F2-C2A2-405D-8632-B1A2844D4352}"/>
              </a:ext>
            </a:extLst>
          </p:cNvPr>
          <p:cNvSpPr>
            <a:spLocks noGrp="1"/>
          </p:cNvSpPr>
          <p:nvPr>
            <p:ph idx="1"/>
          </p:nvPr>
        </p:nvSpPr>
        <p:spPr/>
        <p:txBody>
          <a:bodyPr>
            <a:normAutofit fontScale="92500"/>
          </a:bodyPr>
          <a:lstStyle/>
          <a:p>
            <a:r>
              <a:rPr lang="en-US" dirty="0"/>
              <a:t>Selecting Your Topic- The first step in the research process is to choose a topic that fulfills a given assignment. Choose a topic that you feel enthusiastic about</a:t>
            </a:r>
          </a:p>
          <a:p>
            <a:r>
              <a:rPr lang="en-US" dirty="0"/>
              <a:t>Limit Your Topic-Initially for research purposes, just narrowing down your broad subject to a particular topic is enough.</a:t>
            </a:r>
          </a:p>
          <a:p>
            <a:r>
              <a:rPr lang="en-US" dirty="0"/>
              <a:t>Narrowing your topic- This can be done geographically, chronologically, or demographically.</a:t>
            </a:r>
          </a:p>
          <a:p>
            <a:r>
              <a:rPr lang="en-US" dirty="0"/>
              <a:t>Research Question- An investigation of a topic is not research until you have focused it around a solid question that addresses a problem or issue.</a:t>
            </a:r>
          </a:p>
        </p:txBody>
      </p:sp>
    </p:spTree>
    <p:extLst>
      <p:ext uri="{BB962C8B-B14F-4D97-AF65-F5344CB8AC3E}">
        <p14:creationId xmlns:p14="http://schemas.microsoft.com/office/powerpoint/2010/main" val="1422103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DFDE0-95D1-4018-BBDC-BBEDAD5D71BA}"/>
              </a:ext>
            </a:extLst>
          </p:cNvPr>
          <p:cNvSpPr>
            <a:spLocks noGrp="1"/>
          </p:cNvSpPr>
          <p:nvPr>
            <p:ph type="title"/>
          </p:nvPr>
        </p:nvSpPr>
        <p:spPr/>
        <p:txBody>
          <a:bodyPr/>
          <a:lstStyle/>
          <a:p>
            <a:r>
              <a:rPr lang="en-US" dirty="0"/>
              <a:t>Combining the Operators</a:t>
            </a:r>
          </a:p>
        </p:txBody>
      </p:sp>
      <p:pic>
        <p:nvPicPr>
          <p:cNvPr id="4" name="Content Placeholder 3">
            <a:extLst>
              <a:ext uri="{FF2B5EF4-FFF2-40B4-BE49-F238E27FC236}">
                <a16:creationId xmlns:a16="http://schemas.microsoft.com/office/drawing/2014/main" id="{5C081687-4BCD-4039-B9A6-D283D0725998}"/>
              </a:ext>
            </a:extLst>
          </p:cNvPr>
          <p:cNvPicPr>
            <a:picLocks noGrp="1" noChangeAspect="1"/>
          </p:cNvPicPr>
          <p:nvPr>
            <p:ph idx="1"/>
          </p:nvPr>
        </p:nvPicPr>
        <p:blipFill>
          <a:blip r:embed="rId2"/>
          <a:stretch>
            <a:fillRect/>
          </a:stretch>
        </p:blipFill>
        <p:spPr>
          <a:xfrm>
            <a:off x="2278855" y="2557463"/>
            <a:ext cx="7634289" cy="3317875"/>
          </a:xfrm>
          <a:prstGeom prst="rect">
            <a:avLst/>
          </a:prstGeom>
        </p:spPr>
      </p:pic>
    </p:spTree>
    <p:extLst>
      <p:ext uri="{BB962C8B-B14F-4D97-AF65-F5344CB8AC3E}">
        <p14:creationId xmlns:p14="http://schemas.microsoft.com/office/powerpoint/2010/main" val="227964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23523-93FF-44AC-A8F1-AF34A2638A81}"/>
              </a:ext>
            </a:extLst>
          </p:cNvPr>
          <p:cNvSpPr>
            <a:spLocks noGrp="1"/>
          </p:cNvSpPr>
          <p:nvPr>
            <p:ph type="title"/>
          </p:nvPr>
        </p:nvSpPr>
        <p:spPr/>
        <p:txBody>
          <a:bodyPr/>
          <a:lstStyle/>
          <a:p>
            <a:r>
              <a:rPr lang="en-US" dirty="0"/>
              <a:t>Search Results</a:t>
            </a:r>
          </a:p>
        </p:txBody>
      </p:sp>
      <p:pic>
        <p:nvPicPr>
          <p:cNvPr id="4" name="Content Placeholder 3">
            <a:extLst>
              <a:ext uri="{FF2B5EF4-FFF2-40B4-BE49-F238E27FC236}">
                <a16:creationId xmlns:a16="http://schemas.microsoft.com/office/drawing/2014/main" id="{6785DE8F-6508-4E62-A6EB-ACFF447CD2EF}"/>
              </a:ext>
            </a:extLst>
          </p:cNvPr>
          <p:cNvPicPr>
            <a:picLocks noGrp="1" noChangeAspect="1"/>
          </p:cNvPicPr>
          <p:nvPr>
            <p:ph idx="1"/>
          </p:nvPr>
        </p:nvPicPr>
        <p:blipFill>
          <a:blip r:embed="rId2"/>
          <a:stretch>
            <a:fillRect/>
          </a:stretch>
        </p:blipFill>
        <p:spPr>
          <a:xfrm>
            <a:off x="2791202" y="2557463"/>
            <a:ext cx="6609595" cy="3317875"/>
          </a:xfrm>
          <a:prstGeom prst="rect">
            <a:avLst/>
          </a:prstGeom>
        </p:spPr>
      </p:pic>
    </p:spTree>
    <p:extLst>
      <p:ext uri="{BB962C8B-B14F-4D97-AF65-F5344CB8AC3E}">
        <p14:creationId xmlns:p14="http://schemas.microsoft.com/office/powerpoint/2010/main" val="168792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3244-C5CD-4828-B149-C734F6CE0C7E}"/>
              </a:ext>
            </a:extLst>
          </p:cNvPr>
          <p:cNvSpPr>
            <a:spLocks noGrp="1"/>
          </p:cNvSpPr>
          <p:nvPr>
            <p:ph type="title"/>
          </p:nvPr>
        </p:nvSpPr>
        <p:spPr/>
        <p:txBody>
          <a:bodyPr/>
          <a:lstStyle/>
          <a:p>
            <a:r>
              <a:rPr lang="en-US" dirty="0"/>
              <a:t>Planning Your Research</a:t>
            </a:r>
          </a:p>
        </p:txBody>
      </p:sp>
      <p:sp>
        <p:nvSpPr>
          <p:cNvPr id="3" name="Content Placeholder 2">
            <a:extLst>
              <a:ext uri="{FF2B5EF4-FFF2-40B4-BE49-F238E27FC236}">
                <a16:creationId xmlns:a16="http://schemas.microsoft.com/office/drawing/2014/main" id="{40FE3D7C-1587-41E8-A2FE-636DD9F203A7}"/>
              </a:ext>
            </a:extLst>
          </p:cNvPr>
          <p:cNvSpPr>
            <a:spLocks noGrp="1"/>
          </p:cNvSpPr>
          <p:nvPr>
            <p:ph idx="1"/>
          </p:nvPr>
        </p:nvSpPr>
        <p:spPr/>
        <p:txBody>
          <a:bodyPr/>
          <a:lstStyle/>
          <a:p>
            <a:r>
              <a:rPr lang="en-US" dirty="0"/>
              <a:t>After you’ve determined your preliminary topic and research question, you should make a research plan by identifying the types of sources that will provide you with the information you need, determining where and how you will find these sources, and developing a time line for completing research tasks.</a:t>
            </a:r>
          </a:p>
        </p:txBody>
      </p:sp>
    </p:spTree>
    <p:extLst>
      <p:ext uri="{BB962C8B-B14F-4D97-AF65-F5344CB8AC3E}">
        <p14:creationId xmlns:p14="http://schemas.microsoft.com/office/powerpoint/2010/main" val="169638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1681-4450-4286-9DE1-AC7B1B7A947B}"/>
              </a:ext>
            </a:extLst>
          </p:cNvPr>
          <p:cNvSpPr>
            <a:spLocks noGrp="1"/>
          </p:cNvSpPr>
          <p:nvPr>
            <p:ph type="title"/>
          </p:nvPr>
        </p:nvSpPr>
        <p:spPr/>
        <p:txBody>
          <a:bodyPr/>
          <a:lstStyle/>
          <a:p>
            <a:r>
              <a:rPr lang="en-US" dirty="0"/>
              <a:t>Types of Sources</a:t>
            </a:r>
          </a:p>
        </p:txBody>
      </p:sp>
      <p:sp>
        <p:nvSpPr>
          <p:cNvPr id="3" name="Content Placeholder 2">
            <a:extLst>
              <a:ext uri="{FF2B5EF4-FFF2-40B4-BE49-F238E27FC236}">
                <a16:creationId xmlns:a16="http://schemas.microsoft.com/office/drawing/2014/main" id="{5FEDF248-14D3-4C8B-B835-FC851EA7293B}"/>
              </a:ext>
            </a:extLst>
          </p:cNvPr>
          <p:cNvSpPr>
            <a:spLocks noGrp="1"/>
          </p:cNvSpPr>
          <p:nvPr>
            <p:ph idx="1"/>
          </p:nvPr>
        </p:nvSpPr>
        <p:spPr/>
        <p:txBody>
          <a:bodyPr>
            <a:normAutofit fontScale="92500"/>
          </a:bodyPr>
          <a:lstStyle/>
          <a:p>
            <a:r>
              <a:rPr lang="en-US" dirty="0"/>
              <a:t>Journal articles- The best way to find scholarly journal articles is to search your library’s online periodical databases rather than going straight to an internet search engine.</a:t>
            </a:r>
          </a:p>
          <a:p>
            <a:r>
              <a:rPr lang="en-US" dirty="0"/>
              <a:t>Print Books and E-Books- Books provide a depth of coverage unequaled by other formats. </a:t>
            </a:r>
          </a:p>
          <a:p>
            <a:r>
              <a:rPr lang="en-US" dirty="0"/>
              <a:t>Primary sources- Primary sources are first-hand sources directly related to an event</a:t>
            </a:r>
          </a:p>
          <a:p>
            <a:r>
              <a:rPr lang="en-US" dirty="0"/>
              <a:t>Other sources- government documents, conference papers, videos, podcasts, and so on.</a:t>
            </a:r>
          </a:p>
        </p:txBody>
      </p:sp>
    </p:spTree>
    <p:extLst>
      <p:ext uri="{BB962C8B-B14F-4D97-AF65-F5344CB8AC3E}">
        <p14:creationId xmlns:p14="http://schemas.microsoft.com/office/powerpoint/2010/main" val="154724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45AF5-33A1-4FA1-B1BC-87836502D3E1}"/>
              </a:ext>
            </a:extLst>
          </p:cNvPr>
          <p:cNvSpPr>
            <a:spLocks noGrp="1"/>
          </p:cNvSpPr>
          <p:nvPr>
            <p:ph type="title"/>
          </p:nvPr>
        </p:nvSpPr>
        <p:spPr/>
        <p:txBody>
          <a:bodyPr/>
          <a:lstStyle/>
          <a:p>
            <a:r>
              <a:rPr lang="en-US" dirty="0"/>
              <a:t>How and Where to Find Sources</a:t>
            </a:r>
          </a:p>
        </p:txBody>
      </p:sp>
      <p:sp>
        <p:nvSpPr>
          <p:cNvPr id="3" name="Content Placeholder 2">
            <a:extLst>
              <a:ext uri="{FF2B5EF4-FFF2-40B4-BE49-F238E27FC236}">
                <a16:creationId xmlns:a16="http://schemas.microsoft.com/office/drawing/2014/main" id="{1BBC99B5-5F5A-44B9-94EF-B55CEAAA32B8}"/>
              </a:ext>
            </a:extLst>
          </p:cNvPr>
          <p:cNvSpPr>
            <a:spLocks noGrp="1"/>
          </p:cNvSpPr>
          <p:nvPr>
            <p:ph idx="1"/>
          </p:nvPr>
        </p:nvSpPr>
        <p:spPr/>
        <p:txBody>
          <a:bodyPr/>
          <a:lstStyle/>
          <a:p>
            <a:r>
              <a:rPr lang="en-US" dirty="0"/>
              <a:t>The best place to start your research is at your library’s website. The home page should provide access to the databases which are used to find articles e-Books, as well as the online catalog, which is used for finding books. Most library websites also provide guides (often called </a:t>
            </a:r>
            <a:r>
              <a:rPr lang="en-US" dirty="0" err="1"/>
              <a:t>LibGuides</a:t>
            </a:r>
            <a:r>
              <a:rPr lang="en-US" dirty="0"/>
              <a:t> after the popular software that is used to create them). These customized guides will help you determine the best resources for specific subject areas.</a:t>
            </a:r>
          </a:p>
        </p:txBody>
      </p:sp>
    </p:spTree>
    <p:extLst>
      <p:ext uri="{BB962C8B-B14F-4D97-AF65-F5344CB8AC3E}">
        <p14:creationId xmlns:p14="http://schemas.microsoft.com/office/powerpoint/2010/main" val="278485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2FA51-382E-4BA3-846F-A8AA069AE9D5}"/>
              </a:ext>
            </a:extLst>
          </p:cNvPr>
          <p:cNvSpPr>
            <a:spLocks noGrp="1"/>
          </p:cNvSpPr>
          <p:nvPr>
            <p:ph type="title"/>
          </p:nvPr>
        </p:nvSpPr>
        <p:spPr/>
        <p:txBody>
          <a:bodyPr>
            <a:normAutofit fontScale="90000"/>
          </a:bodyPr>
          <a:lstStyle/>
          <a:p>
            <a:r>
              <a:rPr lang="en-US" dirty="0"/>
              <a:t>Evaluating Your Sources: Basic Questions to Ask Your Sources</a:t>
            </a:r>
          </a:p>
        </p:txBody>
      </p:sp>
      <p:sp>
        <p:nvSpPr>
          <p:cNvPr id="3" name="Content Placeholder 2">
            <a:extLst>
              <a:ext uri="{FF2B5EF4-FFF2-40B4-BE49-F238E27FC236}">
                <a16:creationId xmlns:a16="http://schemas.microsoft.com/office/drawing/2014/main" id="{6FD2E050-CA3E-4A95-97C9-3E0C2D1C8712}"/>
              </a:ext>
            </a:extLst>
          </p:cNvPr>
          <p:cNvSpPr>
            <a:spLocks noGrp="1"/>
          </p:cNvSpPr>
          <p:nvPr>
            <p:ph idx="1"/>
          </p:nvPr>
        </p:nvSpPr>
        <p:spPr/>
        <p:txBody>
          <a:bodyPr>
            <a:normAutofit fontScale="92500" lnSpcReduction="20000"/>
          </a:bodyPr>
          <a:lstStyle/>
          <a:p>
            <a:r>
              <a:rPr lang="en-US" dirty="0"/>
              <a:t>What ideas or information does the source provide? Considering the content of a source is perhaps the most fundamental question. Does it answer your research questions?</a:t>
            </a:r>
          </a:p>
          <a:p>
            <a:r>
              <a:rPr lang="en-US" dirty="0"/>
              <a:t>Who wrote it? This question focuses on authority.</a:t>
            </a:r>
          </a:p>
          <a:p>
            <a:r>
              <a:rPr lang="en-US" dirty="0"/>
              <a:t>When was it written? The date that the source was published is a significant consideration for some topics.</a:t>
            </a:r>
          </a:p>
          <a:p>
            <a:r>
              <a:rPr lang="en-US" dirty="0"/>
              <a:t>Why was it written? This question considers the purpose of a resource.</a:t>
            </a:r>
          </a:p>
          <a:p>
            <a:r>
              <a:rPr lang="en-US" dirty="0"/>
              <a:t>How is it written? Evaluating the accuracy, style, and perspective of the author is crucial.</a:t>
            </a:r>
          </a:p>
        </p:txBody>
      </p:sp>
    </p:spTree>
    <p:extLst>
      <p:ext uri="{BB962C8B-B14F-4D97-AF65-F5344CB8AC3E}">
        <p14:creationId xmlns:p14="http://schemas.microsoft.com/office/powerpoint/2010/main" val="4114491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CF46B-916B-4C0D-BD83-BDA67743B2B0}"/>
              </a:ext>
            </a:extLst>
          </p:cNvPr>
          <p:cNvSpPr>
            <a:spLocks noGrp="1"/>
          </p:cNvSpPr>
          <p:nvPr>
            <p:ph type="title"/>
          </p:nvPr>
        </p:nvSpPr>
        <p:spPr/>
        <p:txBody>
          <a:bodyPr>
            <a:normAutofit fontScale="90000"/>
          </a:bodyPr>
          <a:lstStyle/>
          <a:p>
            <a:r>
              <a:rPr lang="en-US" dirty="0"/>
              <a:t>Fundamentals of Database Searching: Types of Databases</a:t>
            </a:r>
          </a:p>
        </p:txBody>
      </p:sp>
      <p:sp>
        <p:nvSpPr>
          <p:cNvPr id="3" name="Content Placeholder 2">
            <a:extLst>
              <a:ext uri="{FF2B5EF4-FFF2-40B4-BE49-F238E27FC236}">
                <a16:creationId xmlns:a16="http://schemas.microsoft.com/office/drawing/2014/main" id="{07003ED0-DEA2-4180-AF55-83B7CA19CDDD}"/>
              </a:ext>
            </a:extLst>
          </p:cNvPr>
          <p:cNvSpPr>
            <a:spLocks noGrp="1"/>
          </p:cNvSpPr>
          <p:nvPr>
            <p:ph idx="1"/>
          </p:nvPr>
        </p:nvSpPr>
        <p:spPr/>
        <p:txBody>
          <a:bodyPr/>
          <a:lstStyle/>
          <a:p>
            <a:r>
              <a:rPr lang="en-US" dirty="0"/>
              <a:t>Periodical databases- A type of resource that is commonly available on library websites is the periodical database—a collection of records describing articles in magazines and journals. The information in these records will allow you to evaluate the sources found and determine whether or not you should read the full text, which is often just a click away.</a:t>
            </a:r>
          </a:p>
        </p:txBody>
      </p:sp>
    </p:spTree>
    <p:extLst>
      <p:ext uri="{BB962C8B-B14F-4D97-AF65-F5344CB8AC3E}">
        <p14:creationId xmlns:p14="http://schemas.microsoft.com/office/powerpoint/2010/main" val="1252029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C6DB-8EF8-4334-946F-4567F5035ADB}"/>
              </a:ext>
            </a:extLst>
          </p:cNvPr>
          <p:cNvSpPr>
            <a:spLocks noGrp="1"/>
          </p:cNvSpPr>
          <p:nvPr>
            <p:ph type="title"/>
          </p:nvPr>
        </p:nvSpPr>
        <p:spPr/>
        <p:txBody>
          <a:bodyPr/>
          <a:lstStyle/>
          <a:p>
            <a:r>
              <a:rPr lang="en-US" dirty="0"/>
              <a:t>Periodical Database Record</a:t>
            </a:r>
          </a:p>
        </p:txBody>
      </p:sp>
      <p:sp>
        <p:nvSpPr>
          <p:cNvPr id="3" name="Content Placeholder 2">
            <a:extLst>
              <a:ext uri="{FF2B5EF4-FFF2-40B4-BE49-F238E27FC236}">
                <a16:creationId xmlns:a16="http://schemas.microsoft.com/office/drawing/2014/main" id="{7C566C97-754E-409C-8D2D-DB72631855E6}"/>
              </a:ext>
            </a:extLst>
          </p:cNvPr>
          <p:cNvSpPr>
            <a:spLocks noGrp="1"/>
          </p:cNvSpPr>
          <p:nvPr>
            <p:ph idx="1"/>
          </p:nvPr>
        </p:nvSpPr>
        <p:spPr/>
        <p:txBody>
          <a:bodyPr>
            <a:normAutofit fontScale="85000" lnSpcReduction="20000"/>
          </a:bodyPr>
          <a:lstStyle/>
          <a:p>
            <a:r>
              <a:rPr lang="en-US" dirty="0"/>
              <a:t>The way in which the information in an article is displayed will vary depending on which database you are using, but these records will provide similar information. Each type of information about the item is contained in a field. Fields include:</a:t>
            </a:r>
          </a:p>
          <a:p>
            <a:r>
              <a:rPr lang="en-US" dirty="0"/>
              <a:t>Article title (or headline, in the case of a newspaper article)</a:t>
            </a:r>
          </a:p>
          <a:p>
            <a:r>
              <a:rPr lang="en-US" dirty="0"/>
              <a:t>Author (staff-written articles might not specify an author)</a:t>
            </a:r>
          </a:p>
          <a:p>
            <a:r>
              <a:rPr lang="en-US" dirty="0"/>
              <a:t>Periodical Title (sometimes referred to as “the source”)</a:t>
            </a:r>
          </a:p>
          <a:p>
            <a:r>
              <a:rPr lang="en-US" dirty="0"/>
              <a:t>Issue, volume, date, and/or page numbers</a:t>
            </a:r>
          </a:p>
          <a:p>
            <a:r>
              <a:rPr lang="en-US" dirty="0"/>
              <a:t>Subject headings or terms (Specialized subject headings)</a:t>
            </a:r>
          </a:p>
          <a:p>
            <a:r>
              <a:rPr lang="en-US" dirty="0"/>
              <a:t>An abstract, which is a summary of the article</a:t>
            </a:r>
          </a:p>
        </p:txBody>
      </p:sp>
    </p:spTree>
    <p:extLst>
      <p:ext uri="{BB962C8B-B14F-4D97-AF65-F5344CB8AC3E}">
        <p14:creationId xmlns:p14="http://schemas.microsoft.com/office/powerpoint/2010/main" val="233921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8EF5-9A04-4037-BFCF-4AE72E2C869F}"/>
              </a:ext>
            </a:extLst>
          </p:cNvPr>
          <p:cNvSpPr>
            <a:spLocks noGrp="1"/>
          </p:cNvSpPr>
          <p:nvPr>
            <p:ph type="title"/>
          </p:nvPr>
        </p:nvSpPr>
        <p:spPr/>
        <p:txBody>
          <a:bodyPr/>
          <a:lstStyle/>
          <a:p>
            <a:r>
              <a:rPr lang="en-US" dirty="0"/>
              <a:t>Online Catalogs</a:t>
            </a:r>
          </a:p>
        </p:txBody>
      </p:sp>
      <p:sp>
        <p:nvSpPr>
          <p:cNvPr id="3" name="Content Placeholder 2">
            <a:extLst>
              <a:ext uri="{FF2B5EF4-FFF2-40B4-BE49-F238E27FC236}">
                <a16:creationId xmlns:a16="http://schemas.microsoft.com/office/drawing/2014/main" id="{E14A4F74-F6C7-4BEC-B893-8BD22D260967}"/>
              </a:ext>
            </a:extLst>
          </p:cNvPr>
          <p:cNvSpPr>
            <a:spLocks noGrp="1"/>
          </p:cNvSpPr>
          <p:nvPr>
            <p:ph idx="1"/>
          </p:nvPr>
        </p:nvSpPr>
        <p:spPr/>
        <p:txBody>
          <a:bodyPr/>
          <a:lstStyle/>
          <a:p>
            <a:r>
              <a:rPr lang="en-US" dirty="0"/>
              <a:t>One type of database that all libraries have is an online catalog, which is a collection of information about the items owned by a particular library.</a:t>
            </a:r>
          </a:p>
        </p:txBody>
      </p:sp>
    </p:spTree>
    <p:extLst>
      <p:ext uri="{BB962C8B-B14F-4D97-AF65-F5344CB8AC3E}">
        <p14:creationId xmlns:p14="http://schemas.microsoft.com/office/powerpoint/2010/main" val="23343029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158</TotalTime>
  <Words>929</Words>
  <Application>Microsoft Office PowerPoint</Application>
  <PresentationFormat>Widescreen</PresentationFormat>
  <Paragraphs>55</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Garamond</vt:lpstr>
      <vt:lpstr>Organic</vt:lpstr>
      <vt:lpstr>Intro to Graduate Research</vt:lpstr>
      <vt:lpstr>Preliminary Steps</vt:lpstr>
      <vt:lpstr>Planning Your Research</vt:lpstr>
      <vt:lpstr>Types of Sources</vt:lpstr>
      <vt:lpstr>How and Where to Find Sources</vt:lpstr>
      <vt:lpstr>Evaluating Your Sources: Basic Questions to Ask Your Sources</vt:lpstr>
      <vt:lpstr>Fundamentals of Database Searching: Types of Databases</vt:lpstr>
      <vt:lpstr>Periodical Database Record</vt:lpstr>
      <vt:lpstr>Online Catalogs</vt:lpstr>
      <vt:lpstr>Sample record for a book from an online catalog</vt:lpstr>
      <vt:lpstr>Online Catalog Record</vt:lpstr>
      <vt:lpstr>Searching Databases</vt:lpstr>
      <vt:lpstr>Keyword Searching</vt:lpstr>
      <vt:lpstr>Keyword Searching Using Or</vt:lpstr>
      <vt:lpstr>Search Results</vt:lpstr>
      <vt:lpstr>Keyword Searching Using AND</vt:lpstr>
      <vt:lpstr>Results of Search</vt:lpstr>
      <vt:lpstr>Keyword Searching Using Not</vt:lpstr>
      <vt:lpstr>Results of the Search</vt:lpstr>
      <vt:lpstr>Combining the Operators</vt:lpstr>
      <vt:lpstr>Search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Graduate Research</dc:title>
  <dc:creator>John Shaffett</dc:creator>
  <cp:lastModifiedBy>John Shaffett</cp:lastModifiedBy>
  <cp:revision>12</cp:revision>
  <dcterms:created xsi:type="dcterms:W3CDTF">2023-11-07T21:48:55Z</dcterms:created>
  <dcterms:modified xsi:type="dcterms:W3CDTF">2023-11-08T00:27:25Z</dcterms:modified>
</cp:coreProperties>
</file>